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Boatbuilding Scene from the </a:t>
            </a:r>
            <a:r>
              <a:rPr lang="en-US" altLang="en-US" dirty="0" err="1" smtClean="0"/>
              <a:t>Bayeaux</a:t>
            </a:r>
            <a:r>
              <a:rPr lang="en-US" altLang="en-US" dirty="0" smtClean="0"/>
              <a:t> Tapestry. Eleventh-century shipwrights prepare vessels for William of Normandy’s invasion of England.</a:t>
            </a: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5E33862-A99D-4D17-968F-1982352B101D}"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954784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10.3: </a:t>
            </a:r>
            <a:r>
              <a:rPr lang="en-US" altLang="en-US" b="1" dirty="0" err="1" smtClean="0"/>
              <a:t>Kievan</a:t>
            </a:r>
            <a:r>
              <a:rPr lang="en-US" altLang="en-US" b="1" dirty="0" smtClean="0"/>
              <a:t> Russia and the Byzantine Empire in the Eleventh Century. </a:t>
            </a:r>
            <a:r>
              <a:rPr lang="en-US" altLang="en-US" dirty="0" smtClean="0"/>
              <a:t>By the mid eleventh century, the  princes of </a:t>
            </a:r>
            <a:r>
              <a:rPr lang="en-US" altLang="en-US" dirty="0" err="1" smtClean="0"/>
              <a:t>Kievan</a:t>
            </a:r>
            <a:r>
              <a:rPr lang="en-US" altLang="en-US" dirty="0" smtClean="0"/>
              <a:t> Russia had brought all the eastern Slavs under their rule. The loss of Egypt, Syria, and Tunisia to  Arab invaders in the seventh to eighth century had turned Byzantium from a far-flung empire into a fairly compact  state. From then on the Byzantine rulers looked to the Balkans and </a:t>
            </a:r>
            <a:r>
              <a:rPr lang="en-US" altLang="en-US" dirty="0" err="1" smtClean="0"/>
              <a:t>Kievan</a:t>
            </a:r>
            <a:r>
              <a:rPr lang="en-US" altLang="en-US" dirty="0" smtClean="0"/>
              <a:t> Russia as the primary arena for  extending their political and religious influence. © Cengage Learning</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DE5BBED-FB34-43E3-AE9A-8D2BB86DA60C}"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4261754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Cathedral of Saint Dmitry in Vladimir. Built between 1193 and 1197, this Russian Orthodox cathedral shows  Byzantine influence. The three-arch façade, small dome, and symmetrical Greek Cross floor plan strongly resemble  features of the Byzantine church shown on page 268.</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9963D6B-3F65-4A75-842D-F6781060A5E2}"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1139306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10.4: </a:t>
            </a:r>
            <a:r>
              <a:rPr lang="en-US" altLang="en-US" b="1" dirty="0" smtClean="0"/>
              <a:t>The Crusades. </a:t>
            </a:r>
            <a:r>
              <a:rPr lang="en-US" altLang="en-US" dirty="0" smtClean="0"/>
              <a:t>The first two Crusades proceeded overland through Byzantine territory. The Third  Crusade included contingents under the French and English kings, Philip Augustus and Richard Lion-Heart, that  traveled by sea, and a contingent under the Holy Roman Emperor Frederick Barbarossa that took the overland  route. Frederick died in southern Anatolia. Later Crusades were mostly seaborne, with Sicily, Crete, and Cyprus  playing important roles. © Cengage Learning</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A594844-BFCF-4DDD-B053-FFDD43779248}"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4148594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Armored Knights in Battle. This painting from around 1135 shows the armament of knights at the time of the  Crusades. Chain mail, a helmet, and a shield carried on the left side protect the rider. The lance carried underarm  and the sword are the primary weapons. Notice that riders about to make contact with lances have their legs  straight and braced in the stirrups, while riders with swords and in flight have bent legs.</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022791A-A5B0-4463-A956-70E096638A84}"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3698125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Byzantine Church from a Twelfth-Century Manuscript. The upper portion shows the church façade and domes. The lower portion shows the interior with a mosaic of Christ enthroned at the altar end.</a:t>
            </a:r>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D3D8408-A599-4A20-B725-68AC2D0E54AF}"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3908441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effectLst/>
              </a:rPr>
              <a:t>This table details the chronological events of the Western and Eastern Europe</a:t>
            </a:r>
            <a:r>
              <a:rPr lang="en-US" baseline="0" dirty="0" smtClean="0">
                <a:effectLst/>
              </a:rPr>
              <a:t> from</a:t>
            </a:r>
            <a:r>
              <a:rPr lang="en-US" dirty="0" smtClean="0">
                <a:effectLst/>
              </a:rPr>
              <a:t> 600 to 1200.</a:t>
            </a:r>
            <a:endParaRPr lang="en-US" altLang="en-US" dirty="0" smtClean="0"/>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0641AAC-B20C-4B98-837B-A222FC61D4F3}"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103256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10.1: The Spread of Christianity. By the early eighth century, Christian areas around the southern Mediterranean from northern Syria to northern Spain, accounting for most of the Christian population, had fallen under Muslim rule; the slow process of conversion to Islam had begun. This change accentuated the importance of the patriarchs of Constantinople, the popes in Rome, and the later converting regions of northern and eastern Europe. © Cengage Learning</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E514A52-FE80-4C1B-94E9-34F631E2F78E}"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3012203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10.2: </a:t>
            </a:r>
            <a:r>
              <a:rPr lang="en-US" altLang="en-US" b="1" dirty="0" smtClean="0"/>
              <a:t>Germanic Kingdoms. </a:t>
            </a:r>
            <a:r>
              <a:rPr lang="en-US" altLang="en-US" dirty="0" smtClean="0"/>
              <a:t>Though German kings asserted authority over most of western Europe, German speaking peoples were most numerous east of the Rhine River. In most other areas, Celtic languages, for example,  Breton on this map, or languages derived from Latin predominated. Though the Germanic Anglo-Saxon tongue  increasingly supplanted Welsh and Scottish in Britain, the absolute number of Germanic settlers seems to have been  fairly limited. © Cengage Learning </a:t>
            </a: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2A5082C-D701-44D3-B003-35CB3AC41881}"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2423753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Viking </a:t>
            </a:r>
            <a:r>
              <a:rPr lang="en-US" altLang="en-US" dirty="0" err="1" smtClean="0"/>
              <a:t>Runestone</a:t>
            </a:r>
            <a:r>
              <a:rPr lang="en-US" altLang="en-US" dirty="0" smtClean="0"/>
              <a:t>. Pre-Christian symbols and myths from northern Europe appear on stones like this one from  Sweden. An inscription containing names written in the runic alphabet had elaborately intertwined ornaments at the  ends, a feature that reappears in the Christian Book of </a:t>
            </a:r>
            <a:r>
              <a:rPr lang="en-US" altLang="en-US" dirty="0" err="1" smtClean="0"/>
              <a:t>Kells</a:t>
            </a:r>
            <a:r>
              <a:rPr lang="en-US" altLang="en-US" dirty="0" smtClean="0"/>
              <a:t> (see page 280). The scene at the top is thought to  depict Odin, the chief god of the Vikings.</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8411D12-28B2-4C91-9324-724BEF87CFE0}"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3178113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Noblewoman Directing Construction of a Church. This picture of </a:t>
            </a:r>
            <a:r>
              <a:rPr lang="en-US" altLang="en-US" dirty="0" err="1" smtClean="0"/>
              <a:t>Berthe</a:t>
            </a:r>
            <a:r>
              <a:rPr lang="en-US" altLang="en-US" dirty="0" smtClean="0"/>
              <a:t>, wife of </a:t>
            </a:r>
            <a:r>
              <a:rPr lang="en-US" altLang="en-US" dirty="0" err="1" smtClean="0"/>
              <a:t>Girat</a:t>
            </a:r>
            <a:r>
              <a:rPr lang="en-US" altLang="en-US" dirty="0" smtClean="0"/>
              <a:t> de </a:t>
            </a:r>
            <a:r>
              <a:rPr lang="en-US" altLang="en-US" dirty="0" err="1" smtClean="0"/>
              <a:t>Rousillon</a:t>
            </a:r>
            <a:r>
              <a:rPr lang="en-US" altLang="en-US" dirty="0" smtClean="0"/>
              <a:t>, acting as  mistress of the works comes from a tenth-century manuscript that shows a scene from the ninth century.  Wheelbarrows rarely appear in medieval building scenes.</a:t>
            </a: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25EA897-D36B-4B0B-9B7E-46B156780E39}"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130661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Iron Smelting. Two bellows blowing alternately provide a constant stream of air to the furnace. The man on the right pounds the bloom into bars or plates that a blacksmith will reheat and shape.</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AB46C5C-5AB4-468F-91F4-5A2F817DC790}"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3470491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Illustrated Manuscript from Monastic Library. This page from the Book of </a:t>
            </a:r>
            <a:r>
              <a:rPr lang="en-US" altLang="en-US" dirty="0" err="1" smtClean="0"/>
              <a:t>Kells</a:t>
            </a:r>
            <a:r>
              <a:rPr lang="en-US" altLang="en-US" dirty="0" smtClean="0"/>
              <a:t>, written around 800 in Ireland, combines an icon-like image of a gospel writer with complex interwoven patterns in the margin that derive from the pre-Christian art of northern Europe. Note the evangelist’s blonde hair.</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B6C7560-808E-4184-9463-145D7BC61C1C}"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19513356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itle 1"/>
          <p:cNvSpPr>
            <a:spLocks noGrp="1"/>
          </p:cNvSpPr>
          <p:nvPr>
            <p:ph type="ctrTitle"/>
          </p:nvPr>
        </p:nvSpPr>
        <p:spPr>
          <a:xfrm>
            <a:off x="4724400" y="2419131"/>
            <a:ext cx="4343400" cy="1292662"/>
          </a:xfrm>
        </p:spPr>
        <p:txBody>
          <a:bodyPr/>
          <a:lstStyle/>
          <a:p>
            <a:pPr eaLnBrk="1" hangingPunct="1">
              <a:spcBef>
                <a:spcPct val="20000"/>
              </a:spcBef>
            </a:pPr>
            <a:r>
              <a:rPr lang="en-US" altLang="en-US" sz="3200" dirty="0" smtClean="0">
                <a:latin typeface="Arial" pitchFamily="34" charset="0"/>
              </a:rPr>
              <a:t>Chapter 10</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000000">
                      <a:alpha val="43137"/>
                    </a:srgbClr>
                  </a:outerShdw>
                </a:effectLst>
                <a:latin typeface="Arial" pitchFamily="34" charset="0"/>
              </a:rPr>
              <a:t>Christian Societies Emerge in Europe, 600-1200</a:t>
            </a:r>
          </a:p>
        </p:txBody>
      </p:sp>
    </p:spTree>
    <p:extLst>
      <p:ext uri="{BB962C8B-B14F-4D97-AF65-F5344CB8AC3E}">
        <p14:creationId xmlns:p14="http://schemas.microsoft.com/office/powerpoint/2010/main" val="2966322067"/>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dirty="0" smtClean="0"/>
              <a:t>Viking </a:t>
            </a:r>
            <a:r>
              <a:rPr lang="en-US" sz="2600" dirty="0" err="1" smtClean="0"/>
              <a:t>Runestone</a:t>
            </a:r>
            <a:endParaRPr lang="en-US" sz="2600" dirty="0"/>
          </a:p>
        </p:txBody>
      </p:sp>
      <p:pic>
        <p:nvPicPr>
          <p:cNvPr id="17409" name="Picture 1" descr="Viking Runestone. Pre-Christian symbols and myths from northern Europe appear on stones like this one from  Sweden. An inscription containing names written in the runic alphabet had elaborately intertwined ornaments at the  ends, a feature that reappears in the Christian Book of Kells (see page 280). The scene at the top is thought to  depict Odin, the chief god of the Vikings.&#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38200" y="1295400"/>
            <a:ext cx="74549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312821"/>
          </a:xfrm>
        </p:spPr>
        <p:txBody>
          <a:bodyPr/>
          <a:lstStyle/>
          <a:p>
            <a:pPr algn="ctr"/>
            <a:r>
              <a:rPr lang="en-US" altLang="en-US" sz="1200" b="1" kern="1200" dirty="0" smtClean="0">
                <a:solidFill>
                  <a:srgbClr val="000000"/>
                </a:solidFill>
                <a:latin typeface="Arial" pitchFamily="34" charset="0"/>
                <a:ea typeface="ＭＳ Ｐゴシック" pitchFamily="34" charset="-128"/>
              </a:rPr>
              <a:t>p277</a:t>
            </a:r>
            <a:endParaRPr lang="en-US" dirty="0"/>
          </a:p>
        </p:txBody>
      </p:sp>
    </p:spTree>
    <p:extLst>
      <p:ext uri="{BB962C8B-B14F-4D97-AF65-F5344CB8AC3E}">
        <p14:creationId xmlns:p14="http://schemas.microsoft.com/office/powerpoint/2010/main" val="870019348"/>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30025"/>
            <a:ext cx="7772400" cy="892552"/>
          </a:xfrm>
        </p:spPr>
        <p:txBody>
          <a:bodyPr/>
          <a:lstStyle/>
          <a:p>
            <a:r>
              <a:rPr lang="en-US" altLang="en-US" sz="2600" dirty="0" smtClean="0"/>
              <a:t>Noblewoman Directing Construction of a Church</a:t>
            </a:r>
            <a:endParaRPr lang="en-US" sz="2600" dirty="0"/>
          </a:p>
        </p:txBody>
      </p:sp>
      <p:pic>
        <p:nvPicPr>
          <p:cNvPr id="19457" name="Picture 1" descr="Noblewoman Directing Construction of a Church. This picture of Berthe, wife of Girat de Rousillon, acting as  mistress of the works comes from a tenth-century manuscript that shows a scene from the ninth century.  Wheelbarrows rarely appear in medieval building scen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295400"/>
            <a:ext cx="6705600" cy="425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73979" y="6553200"/>
            <a:ext cx="762000" cy="304800"/>
          </a:xfrm>
        </p:spPr>
        <p:txBody>
          <a:bodyPr/>
          <a:lstStyle/>
          <a:p>
            <a:pPr marL="0" lvl="0" indent="0" algn="r" eaLnBrk="1" hangingPunct="1">
              <a:spcBef>
                <a:spcPct val="0"/>
              </a:spcBef>
            </a:pPr>
            <a:r>
              <a:rPr lang="en-US" altLang="en-US" sz="1200" b="1" kern="1200" dirty="0" smtClean="0">
                <a:solidFill>
                  <a:srgbClr val="000000"/>
                </a:solidFill>
                <a:latin typeface="Arial" pitchFamily="34" charset="0"/>
                <a:ea typeface="ＭＳ Ｐゴシック" pitchFamily="34" charset="-128"/>
              </a:rPr>
              <a:t>p279</a:t>
            </a:r>
            <a:endParaRPr lang="en-US" dirty="0"/>
          </a:p>
        </p:txBody>
      </p:sp>
    </p:spTree>
    <p:extLst>
      <p:ext uri="{BB962C8B-B14F-4D97-AF65-F5344CB8AC3E}">
        <p14:creationId xmlns:p14="http://schemas.microsoft.com/office/powerpoint/2010/main" val="3325826827"/>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defRPr/>
            </a:pPr>
            <a:r>
              <a:rPr lang="en-US" dirty="0" smtClean="0">
                <a:solidFill>
                  <a:schemeClr val="tx1"/>
                </a:solidFill>
                <a:cs typeface="+mj-cs"/>
              </a:rPr>
              <a:t>The Western Church</a:t>
            </a:r>
          </a:p>
        </p:txBody>
      </p:sp>
      <p:sp>
        <p:nvSpPr>
          <p:cNvPr id="21506" name="Rectangle 3"/>
          <p:cNvSpPr>
            <a:spLocks noGrp="1" noChangeArrowheads="1"/>
          </p:cNvSpPr>
          <p:nvPr>
            <p:ph type="body" idx="1"/>
          </p:nvPr>
        </p:nvSpPr>
        <p:spPr>
          <a:xfrm>
            <a:off x="685800" y="1752600"/>
            <a:ext cx="7772400" cy="4721225"/>
          </a:xfrm>
        </p:spPr>
        <p:txBody>
          <a:bodyPr/>
          <a:lstStyle/>
          <a:p>
            <a:pPr eaLnBrk="1" hangingPunct="1">
              <a:buFontTx/>
              <a:buChar char="•"/>
            </a:pPr>
            <a:r>
              <a:rPr lang="en-US" altLang="en-US" dirty="0" smtClean="0">
                <a:latin typeface="Arial" pitchFamily="34" charset="0"/>
              </a:rPr>
              <a:t>Politics and the Church</a:t>
            </a:r>
          </a:p>
          <a:p>
            <a:pPr marL="1085850" lvl="1" indent="-342900" eaLnBrk="1" hangingPunct="1">
              <a:buFontTx/>
              <a:buChar char="•"/>
            </a:pPr>
            <a:r>
              <a:rPr lang="en-US" altLang="en-US" dirty="0" smtClean="0">
                <a:latin typeface="Arial" pitchFamily="34" charset="0"/>
              </a:rPr>
              <a:t>Who rules? Bishop or King?</a:t>
            </a:r>
          </a:p>
          <a:p>
            <a:pPr marL="1085850" lvl="1" indent="-342900" eaLnBrk="1" hangingPunct="1">
              <a:buFontTx/>
              <a:buChar char="•"/>
            </a:pPr>
            <a:r>
              <a:rPr lang="en-US" altLang="en-US" dirty="0" smtClean="0">
                <a:latin typeface="Arial" pitchFamily="34" charset="0"/>
              </a:rPr>
              <a:t>Investiture Crisis</a:t>
            </a:r>
          </a:p>
          <a:p>
            <a:pPr marL="1085850" lvl="1" indent="-342900" eaLnBrk="1" hangingPunct="1">
              <a:buFontTx/>
              <a:buChar char="•"/>
            </a:pPr>
            <a:r>
              <a:rPr lang="en-US" altLang="en-US" dirty="0" smtClean="0">
                <a:latin typeface="Arial" pitchFamily="34" charset="0"/>
              </a:rPr>
              <a:t>Henry II and Thomas á Becket</a:t>
            </a:r>
          </a:p>
          <a:p>
            <a:pPr eaLnBrk="1" hangingPunct="1">
              <a:buFontTx/>
              <a:buChar char="•"/>
            </a:pPr>
            <a:r>
              <a:rPr lang="en-US" altLang="en-US" dirty="0" smtClean="0">
                <a:latin typeface="Arial" pitchFamily="34" charset="0"/>
              </a:rPr>
              <a:t>Monasticism</a:t>
            </a:r>
          </a:p>
          <a:p>
            <a:pPr marL="1085850" lvl="1" indent="-342900" eaLnBrk="1" hangingPunct="1">
              <a:buFontTx/>
              <a:buChar char="•"/>
            </a:pPr>
            <a:r>
              <a:rPr lang="en-US" altLang="en-US" dirty="0" smtClean="0">
                <a:latin typeface="Arial" pitchFamily="34" charset="0"/>
              </a:rPr>
              <a:t>Eastern origins</a:t>
            </a:r>
          </a:p>
          <a:p>
            <a:pPr marL="1085850" lvl="1" indent="-342900" eaLnBrk="1" hangingPunct="1">
              <a:buFontTx/>
              <a:buChar char="•"/>
            </a:pPr>
            <a:r>
              <a:rPr lang="en-US" altLang="en-US" dirty="0" smtClean="0">
                <a:latin typeface="Arial" pitchFamily="34" charset="0"/>
              </a:rPr>
              <a:t>The Rule of Benedict</a:t>
            </a:r>
          </a:p>
          <a:p>
            <a:pPr marL="1085850" lvl="1" indent="-342900" eaLnBrk="1" hangingPunct="1">
              <a:buFontTx/>
              <a:buChar char="•"/>
            </a:pPr>
            <a:r>
              <a:rPr lang="en-US" altLang="en-US" dirty="0" smtClean="0">
                <a:latin typeface="Arial" pitchFamily="34" charset="0"/>
              </a:rPr>
              <a:t>Monasteries and medieval society</a:t>
            </a:r>
          </a:p>
        </p:txBody>
      </p:sp>
    </p:spTree>
    <p:extLst>
      <p:ext uri="{BB962C8B-B14F-4D97-AF65-F5344CB8AC3E}">
        <p14:creationId xmlns:p14="http://schemas.microsoft.com/office/powerpoint/2010/main" val="78721304"/>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533400"/>
            <a:ext cx="8636000" cy="736600"/>
          </a:xfrm>
        </p:spPr>
        <p:txBody>
          <a:bodyPr/>
          <a:lstStyle/>
          <a:p>
            <a:r>
              <a:rPr lang="en-US" sz="2600" dirty="0" smtClean="0"/>
              <a:t>Iron Smelting</a:t>
            </a:r>
            <a:endParaRPr lang="en-US" sz="2600" dirty="0"/>
          </a:p>
        </p:txBody>
      </p:sp>
      <p:pic>
        <p:nvPicPr>
          <p:cNvPr id="22529" name="Picture 1" descr="Iron Smelting. Two bellows blowing alternately provide a constant stream of air to the furnace. The man on the right pounds the bloom into bars or plates that a blacksmith will reheat and shap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70000"/>
            <a:ext cx="8636000" cy="43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p280</a:t>
            </a:r>
            <a:endParaRPr lang="en-US" dirty="0"/>
          </a:p>
        </p:txBody>
      </p:sp>
    </p:spTree>
    <p:extLst>
      <p:ext uri="{BB962C8B-B14F-4D97-AF65-F5344CB8AC3E}">
        <p14:creationId xmlns:p14="http://schemas.microsoft.com/office/powerpoint/2010/main" val="1769864618"/>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492443"/>
          </a:xfrm>
        </p:spPr>
        <p:txBody>
          <a:bodyPr/>
          <a:lstStyle/>
          <a:p>
            <a:r>
              <a:rPr lang="en-US" altLang="en-US" sz="2600" dirty="0" smtClean="0"/>
              <a:t>Illustrated Manuscript from Monastic Library</a:t>
            </a:r>
            <a:endParaRPr lang="en-US" sz="2600" dirty="0"/>
          </a:p>
        </p:txBody>
      </p:sp>
      <p:pic>
        <p:nvPicPr>
          <p:cNvPr id="24577" name="Picture 1" descr="Illustrated Manuscript from Monastic Library. This page from the Book of Kells, written around 800 in Ireland, combines an icon-like image of a gospel writer with complex interwoven patterns in the margin that derive from the pre-Christian art of northern Europe. Note the evangelist’s blonde hai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990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72980"/>
            <a:ext cx="609600" cy="276999"/>
          </a:xfrm>
        </p:spPr>
        <p:txBody>
          <a:bodyPr/>
          <a:lstStyle/>
          <a:p>
            <a:pPr marL="0" lvl="0" indent="0" algn="r" eaLnBrk="1" hangingPunct="1">
              <a:spcBef>
                <a:spcPct val="0"/>
              </a:spcBef>
            </a:pPr>
            <a:r>
              <a:rPr lang="en-US" altLang="en-US" sz="1200" b="1" kern="1200" dirty="0" smtClean="0">
                <a:solidFill>
                  <a:srgbClr val="000000"/>
                </a:solidFill>
                <a:latin typeface="Arial" pitchFamily="34" charset="0"/>
                <a:ea typeface="ＭＳ Ｐゴシック" pitchFamily="34" charset="-128"/>
              </a:rPr>
              <a:t>p284</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335309222"/>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892552"/>
          </a:xfrm>
        </p:spPr>
        <p:txBody>
          <a:bodyPr/>
          <a:lstStyle/>
          <a:p>
            <a:r>
              <a:rPr lang="en-US" sz="2600" dirty="0" err="1" smtClean="0"/>
              <a:t>Kievan</a:t>
            </a:r>
            <a:r>
              <a:rPr lang="en-US" sz="2600" dirty="0" smtClean="0"/>
              <a:t> Russia and the Byzantine Empire in the Eleventh Century</a:t>
            </a:r>
            <a:endParaRPr lang="en-US" sz="2600" dirty="0"/>
          </a:p>
        </p:txBody>
      </p:sp>
      <p:pic>
        <p:nvPicPr>
          <p:cNvPr id="26625" name="Picture 1" descr="Map 11.3 Kievan Russia and the Byzantine Empire in the Eleventh Century. By the mid eleventh century, the  princes of Kievan Russia had brought all the eastern Slavs under their rule. The loss of Egypt, Syria, and Tunisia to  Arab invaders in the seventh to eighth century had turned Byzantium from a far-flung empire into a fairly compact  state. From then on the Byzantine rulers looked to the Balkans and Kievan Russia as the primary arena for  extending their political and religious influenc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1143000"/>
            <a:ext cx="47117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55467" y="6581001"/>
            <a:ext cx="13716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Map </a:t>
            </a:r>
            <a:r>
              <a:rPr lang="en-US" altLang="en-US" sz="1200" b="1" kern="1200" dirty="0" smtClean="0">
                <a:solidFill>
                  <a:srgbClr val="000000"/>
                </a:solidFill>
                <a:latin typeface="Arial" pitchFamily="34" charset="0"/>
                <a:ea typeface="ＭＳ Ｐゴシック" pitchFamily="34" charset="-128"/>
              </a:rPr>
              <a:t>10.3 p286</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3585820741"/>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a:lstStyle/>
          <a:p>
            <a:pPr eaLnBrk="1" hangingPunct="1"/>
            <a:r>
              <a:rPr lang="en-US" altLang="en-US" dirty="0" err="1" smtClean="0">
                <a:solidFill>
                  <a:schemeClr val="tx1"/>
                </a:solidFill>
                <a:latin typeface="Arial" pitchFamily="34" charset="0"/>
              </a:rPr>
              <a:t>Kievan</a:t>
            </a:r>
            <a:r>
              <a:rPr lang="en-US" altLang="en-US" dirty="0" smtClean="0">
                <a:solidFill>
                  <a:schemeClr val="tx1"/>
                </a:solidFill>
                <a:latin typeface="Arial" pitchFamily="34" charset="0"/>
              </a:rPr>
              <a:t> Russia, 900–1200</a:t>
            </a:r>
          </a:p>
        </p:txBody>
      </p:sp>
      <p:sp>
        <p:nvSpPr>
          <p:cNvPr id="111619" name="Rectangle 3"/>
          <p:cNvSpPr>
            <a:spLocks noGrp="1" noChangeArrowheads="1"/>
          </p:cNvSpPr>
          <p:nvPr>
            <p:ph type="body" idx="1"/>
          </p:nvPr>
        </p:nvSpPr>
        <p:spPr>
          <a:xfrm>
            <a:off x="685800" y="1752600"/>
            <a:ext cx="7772400" cy="4721225"/>
          </a:xfrm>
        </p:spPr>
        <p:txBody>
          <a:bodyPr/>
          <a:lstStyle/>
          <a:p>
            <a:pPr eaLnBrk="1" hangingPunct="1">
              <a:buFontTx/>
              <a:buChar char="•"/>
              <a:defRPr/>
            </a:pPr>
            <a:r>
              <a:rPr lang="en-US" dirty="0" smtClean="0">
                <a:cs typeface="+mn-cs"/>
              </a:rPr>
              <a:t>The Rise of the </a:t>
            </a:r>
            <a:r>
              <a:rPr lang="en-US" dirty="0" err="1" smtClean="0">
                <a:cs typeface="+mn-cs"/>
              </a:rPr>
              <a:t>Kievan</a:t>
            </a:r>
            <a:r>
              <a:rPr lang="en-US" dirty="0" smtClean="0">
                <a:cs typeface="+mn-cs"/>
              </a:rPr>
              <a:t> Empire</a:t>
            </a:r>
          </a:p>
          <a:p>
            <a:pPr marL="1085850" lvl="1" indent="-342900" eaLnBrk="1" hangingPunct="1">
              <a:buFontTx/>
              <a:buChar char="•"/>
              <a:defRPr/>
            </a:pPr>
            <a:r>
              <a:rPr lang="en-US" dirty="0" smtClean="0"/>
              <a:t>The </a:t>
            </a:r>
            <a:r>
              <a:rPr lang="en-US" dirty="0" err="1" smtClean="0"/>
              <a:t>Rus</a:t>
            </a:r>
            <a:endParaRPr lang="en-US" dirty="0" smtClean="0"/>
          </a:p>
          <a:p>
            <a:pPr marL="1085850" lvl="1" indent="-342900" eaLnBrk="1" hangingPunct="1">
              <a:buFontTx/>
              <a:buChar char="•"/>
              <a:defRPr/>
            </a:pPr>
            <a:r>
              <a:rPr lang="en-US" dirty="0" smtClean="0"/>
              <a:t>Trade and urban centers</a:t>
            </a:r>
          </a:p>
          <a:p>
            <a:pPr marL="1085850" lvl="1" indent="-342900" eaLnBrk="1" hangingPunct="1">
              <a:buFontTx/>
              <a:buChar char="•"/>
              <a:defRPr/>
            </a:pPr>
            <a:r>
              <a:rPr lang="en-US" dirty="0" smtClean="0"/>
              <a:t>Vladimir I</a:t>
            </a:r>
          </a:p>
          <a:p>
            <a:pPr eaLnBrk="1" hangingPunct="1">
              <a:buFontTx/>
              <a:buChar char="•"/>
              <a:defRPr/>
            </a:pPr>
            <a:r>
              <a:rPr lang="en-US" dirty="0" smtClean="0">
                <a:cs typeface="+mn-cs"/>
              </a:rPr>
              <a:t>Society and Culture</a:t>
            </a:r>
          </a:p>
          <a:p>
            <a:pPr marL="1085850" lvl="1" indent="-342900" eaLnBrk="1" hangingPunct="1">
              <a:buFontTx/>
              <a:buChar char="•"/>
              <a:defRPr/>
            </a:pPr>
            <a:r>
              <a:rPr lang="en-US" dirty="0" smtClean="0"/>
              <a:t>Food production</a:t>
            </a:r>
          </a:p>
          <a:p>
            <a:pPr marL="1085850" lvl="1" indent="-342900" eaLnBrk="1" hangingPunct="1">
              <a:buFontTx/>
              <a:buChar char="•"/>
              <a:defRPr/>
            </a:pPr>
            <a:r>
              <a:rPr lang="en-US" dirty="0" smtClean="0"/>
              <a:t>Limited urbanization</a:t>
            </a:r>
          </a:p>
          <a:p>
            <a:pPr marL="1085850" lvl="1" indent="-342900" eaLnBrk="1" hangingPunct="1">
              <a:buFontTx/>
              <a:buChar char="•"/>
              <a:defRPr/>
            </a:pPr>
            <a:r>
              <a:rPr lang="en-US" dirty="0" smtClean="0"/>
              <a:t>Gradual spread of Christianity</a:t>
            </a:r>
          </a:p>
        </p:txBody>
      </p:sp>
    </p:spTree>
    <p:extLst>
      <p:ext uri="{BB962C8B-B14F-4D97-AF65-F5344CB8AC3E}">
        <p14:creationId xmlns:p14="http://schemas.microsoft.com/office/powerpoint/2010/main" val="2038714030"/>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492443"/>
          </a:xfrm>
        </p:spPr>
        <p:txBody>
          <a:bodyPr/>
          <a:lstStyle/>
          <a:p>
            <a:r>
              <a:rPr lang="en-US" sz="2600" dirty="0" smtClean="0"/>
              <a:t>Cathedral of Saint Dmitry in Vladimir</a:t>
            </a:r>
            <a:endParaRPr lang="en-US" sz="2600" dirty="0"/>
          </a:p>
        </p:txBody>
      </p:sp>
      <p:pic>
        <p:nvPicPr>
          <p:cNvPr id="29697" name="Picture 1" descr="Cathedral of Saint Dmitry in Vladimir. Built between 1193 and 1197, this Russian Orthodox cathedral shows  Byzantine influence. The three-arch façade, small dome, and symmetrical Greek Cross floor plan strongly resemble  features of the Byzantine church shown on page 268."/>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797243"/>
            <a:ext cx="47117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17467" y="6581001"/>
            <a:ext cx="609600" cy="276999"/>
          </a:xfrm>
        </p:spPr>
        <p:txBody>
          <a:bodyPr/>
          <a:lstStyle/>
          <a:p>
            <a:r>
              <a:rPr lang="en-US" altLang="en-US" sz="1200" b="1" kern="1200" dirty="0" smtClean="0">
                <a:solidFill>
                  <a:srgbClr val="000000"/>
                </a:solidFill>
                <a:latin typeface="Arial" pitchFamily="34" charset="0"/>
                <a:ea typeface="ＭＳ Ｐゴシック" pitchFamily="34" charset="-128"/>
              </a:rPr>
              <a:t>p286</a:t>
            </a:r>
            <a:endParaRPr lang="en-US" dirty="0"/>
          </a:p>
        </p:txBody>
      </p:sp>
    </p:spTree>
    <p:extLst>
      <p:ext uri="{BB962C8B-B14F-4D97-AF65-F5344CB8AC3E}">
        <p14:creationId xmlns:p14="http://schemas.microsoft.com/office/powerpoint/2010/main" val="305148755"/>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685800"/>
          </a:xfrm>
        </p:spPr>
        <p:txBody>
          <a:bodyPr/>
          <a:lstStyle/>
          <a:p>
            <a:r>
              <a:rPr lang="en-US" sz="2600" dirty="0" smtClean="0"/>
              <a:t>The Crusades</a:t>
            </a:r>
            <a:endParaRPr lang="en-US" sz="2600" dirty="0"/>
          </a:p>
        </p:txBody>
      </p:sp>
      <p:pic>
        <p:nvPicPr>
          <p:cNvPr id="31745" name="Picture 1" descr="Map 11.4: The Crusades. The first two Crusades proceeded overland through Byzantine territory. The Third  Crusade included contingents under the French and English kings, Philip Augustus and Richard Lion-Heart, that  traveled by sea, and a contingent under the Holy Roman Emperor Frederick Barbarossa that took the overland  route. Frederick died in southern Anatolia. Later Crusades were mostly seaborne, with Sicily, Crete, and Cyprus  playing important rol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447800"/>
            <a:ext cx="7010400"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96200" y="6581001"/>
            <a:ext cx="14478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Map </a:t>
            </a:r>
            <a:r>
              <a:rPr lang="en-US" altLang="en-US" sz="1200" b="1" kern="1200" dirty="0" smtClean="0">
                <a:solidFill>
                  <a:srgbClr val="000000"/>
                </a:solidFill>
                <a:latin typeface="Arial" pitchFamily="34" charset="0"/>
                <a:ea typeface="ＭＳ Ｐゴシック" pitchFamily="34" charset="-128"/>
              </a:rPr>
              <a:t>10.4 p290</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1110063677"/>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Western Europe Revives, </a:t>
            </a:r>
            <a:br>
              <a:rPr lang="en-US" altLang="en-US" dirty="0" smtClean="0">
                <a:solidFill>
                  <a:schemeClr val="tx1"/>
                </a:solidFill>
                <a:latin typeface="Arial" pitchFamily="34" charset="0"/>
              </a:rPr>
            </a:br>
            <a:r>
              <a:rPr lang="en-US" altLang="en-US" dirty="0" smtClean="0">
                <a:solidFill>
                  <a:schemeClr val="tx1"/>
                </a:solidFill>
                <a:latin typeface="Arial" pitchFamily="34" charset="0"/>
              </a:rPr>
              <a:t>1000–1200</a:t>
            </a:r>
          </a:p>
        </p:txBody>
      </p:sp>
      <p:sp>
        <p:nvSpPr>
          <p:cNvPr id="112643" name="Rectangle 3"/>
          <p:cNvSpPr>
            <a:spLocks noGrp="1" noChangeArrowheads="1"/>
          </p:cNvSpPr>
          <p:nvPr>
            <p:ph type="body" idx="1"/>
          </p:nvPr>
        </p:nvSpPr>
        <p:spPr>
          <a:xfrm>
            <a:off x="685800" y="1752600"/>
            <a:ext cx="7772400" cy="3540125"/>
          </a:xfrm>
        </p:spPr>
        <p:txBody>
          <a:bodyPr/>
          <a:lstStyle/>
          <a:p>
            <a:pPr eaLnBrk="1" hangingPunct="1">
              <a:buFontTx/>
              <a:buChar char="•"/>
              <a:defRPr/>
            </a:pPr>
            <a:r>
              <a:rPr lang="en-US" dirty="0" smtClean="0">
                <a:cs typeface="+mn-cs"/>
              </a:rPr>
              <a:t>The Role of Technology</a:t>
            </a:r>
          </a:p>
          <a:p>
            <a:pPr marL="1085850" lvl="1" indent="-342900" eaLnBrk="1" hangingPunct="1">
              <a:buFontTx/>
              <a:buChar char="•"/>
              <a:defRPr/>
            </a:pPr>
            <a:r>
              <a:rPr lang="en-US" dirty="0" smtClean="0"/>
              <a:t>Moldboard plow, horse collar, harness</a:t>
            </a:r>
          </a:p>
          <a:p>
            <a:pPr eaLnBrk="1" hangingPunct="1">
              <a:buFontTx/>
              <a:buChar char="•"/>
              <a:defRPr/>
            </a:pPr>
            <a:r>
              <a:rPr lang="en-US" dirty="0" smtClean="0">
                <a:cs typeface="+mn-cs"/>
              </a:rPr>
              <a:t>Cities and the Rebirth of Trade</a:t>
            </a:r>
          </a:p>
          <a:p>
            <a:pPr marL="1085850" lvl="1" indent="-342900" eaLnBrk="1" hangingPunct="1">
              <a:buFontTx/>
              <a:buChar char="•"/>
              <a:defRPr/>
            </a:pPr>
            <a:r>
              <a:rPr lang="en-US" dirty="0" smtClean="0"/>
              <a:t>Self-governing urban centers</a:t>
            </a:r>
          </a:p>
          <a:p>
            <a:pPr marL="1085850" lvl="1" indent="-342900" eaLnBrk="1" hangingPunct="1">
              <a:buFontTx/>
              <a:buChar char="•"/>
              <a:defRPr/>
            </a:pPr>
            <a:r>
              <a:rPr lang="en-US" dirty="0" smtClean="0"/>
              <a:t>Seaborne trade</a:t>
            </a:r>
          </a:p>
          <a:p>
            <a:pPr marL="1085850" lvl="1" indent="-342900" eaLnBrk="1" hangingPunct="1">
              <a:buFontTx/>
              <a:buChar char="•"/>
              <a:defRPr/>
            </a:pPr>
            <a:r>
              <a:rPr lang="en-US" dirty="0" smtClean="0"/>
              <a:t>Venice, Genoa and the Mediterranean</a:t>
            </a:r>
          </a:p>
        </p:txBody>
      </p:sp>
    </p:spTree>
    <p:extLst>
      <p:ext uri="{BB962C8B-B14F-4D97-AF65-F5344CB8AC3E}">
        <p14:creationId xmlns:p14="http://schemas.microsoft.com/office/powerpoint/2010/main" val="1331707780"/>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1" y="838200"/>
            <a:ext cx="9119937" cy="523220"/>
          </a:xfrm>
        </p:spPr>
        <p:txBody>
          <a:bodyPr/>
          <a:lstStyle/>
          <a:p>
            <a:r>
              <a:rPr lang="en-US" altLang="en-US" sz="2800" dirty="0"/>
              <a:t>Boatbuilding Scene from the </a:t>
            </a:r>
            <a:r>
              <a:rPr lang="en-US" altLang="en-US" sz="2800" dirty="0" err="1"/>
              <a:t>Bayeaux</a:t>
            </a:r>
            <a:r>
              <a:rPr lang="en-US" altLang="en-US" sz="2800" dirty="0"/>
              <a:t> Tapestry</a:t>
            </a:r>
            <a:endParaRPr lang="en-US" sz="2600" dirty="0"/>
          </a:p>
        </p:txBody>
      </p:sp>
      <p:pic>
        <p:nvPicPr>
          <p:cNvPr id="4097" name="Picture 1" descr="Boatbuilding Scene from the Bayeaux Tapestry. Eleventh-century shipwrights prepare vessels for William of Normandy’s invasion of England.&#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90600" y="1447800"/>
            <a:ext cx="7162800" cy="397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idx="1"/>
          </p:nvPr>
        </p:nvSpPr>
        <p:spPr>
          <a:xfrm>
            <a:off x="8434137" y="6553200"/>
            <a:ext cx="685800" cy="304800"/>
          </a:xfrm>
        </p:spPr>
        <p:txBody>
          <a:bodyPr/>
          <a:lstStyle/>
          <a:p>
            <a:pPr marL="0" lvl="0" indent="0" algn="r" eaLnBrk="1" hangingPunct="1">
              <a:spcBef>
                <a:spcPct val="0"/>
              </a:spcBef>
            </a:pPr>
            <a:r>
              <a:rPr lang="en-US" altLang="en-US" sz="1200" b="1" kern="1200" dirty="0" smtClean="0">
                <a:solidFill>
                  <a:srgbClr val="000000"/>
                </a:solidFill>
                <a:latin typeface="Arial" pitchFamily="34" charset="0"/>
                <a:ea typeface="ＭＳ Ｐゴシック" pitchFamily="34" charset="-128"/>
              </a:rPr>
              <a:t>p270</a:t>
            </a:r>
          </a:p>
        </p:txBody>
      </p:sp>
    </p:spTree>
    <p:extLst>
      <p:ext uri="{BB962C8B-B14F-4D97-AF65-F5344CB8AC3E}">
        <p14:creationId xmlns:p14="http://schemas.microsoft.com/office/powerpoint/2010/main" val="1661929124"/>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pPr eaLnBrk="1" hangingPunct="1"/>
            <a:r>
              <a:rPr lang="en-US" altLang="en-US" dirty="0" smtClean="0">
                <a:solidFill>
                  <a:schemeClr val="tx1"/>
                </a:solidFill>
                <a:latin typeface="Arial" pitchFamily="34" charset="0"/>
              </a:rPr>
              <a:t>The Crusades, 1095–1204</a:t>
            </a:r>
          </a:p>
        </p:txBody>
      </p:sp>
      <p:sp>
        <p:nvSpPr>
          <p:cNvPr id="113667" name="Rectangle 3"/>
          <p:cNvSpPr>
            <a:spLocks noGrp="1" noChangeArrowheads="1"/>
          </p:cNvSpPr>
          <p:nvPr>
            <p:ph type="body" idx="1"/>
          </p:nvPr>
        </p:nvSpPr>
        <p:spPr>
          <a:xfrm>
            <a:off x="685800" y="1752600"/>
            <a:ext cx="7772400" cy="4573588"/>
          </a:xfrm>
        </p:spPr>
        <p:txBody>
          <a:bodyPr/>
          <a:lstStyle/>
          <a:p>
            <a:pPr eaLnBrk="1" hangingPunct="1">
              <a:buFontTx/>
              <a:buChar char="•"/>
              <a:defRPr/>
            </a:pPr>
            <a:r>
              <a:rPr lang="en-US" dirty="0" smtClean="0">
                <a:cs typeface="+mn-cs"/>
              </a:rPr>
              <a:t>The Roots of the Crusades</a:t>
            </a:r>
          </a:p>
          <a:p>
            <a:pPr marL="1085850" lvl="1" indent="-342900" eaLnBrk="1" hangingPunct="1">
              <a:buFontTx/>
              <a:buChar char="•"/>
              <a:defRPr/>
            </a:pPr>
            <a:r>
              <a:rPr lang="en-US" dirty="0" smtClean="0"/>
              <a:t>Land, religious warfare, trade</a:t>
            </a:r>
          </a:p>
          <a:p>
            <a:pPr marL="1085850" lvl="1" indent="-342900" eaLnBrk="1" hangingPunct="1">
              <a:buFontTx/>
              <a:buChar char="•"/>
              <a:defRPr/>
            </a:pPr>
            <a:r>
              <a:rPr lang="en-US" dirty="0" smtClean="0"/>
              <a:t>The Holy Land and Muslim expansion</a:t>
            </a:r>
          </a:p>
          <a:p>
            <a:pPr eaLnBrk="1" hangingPunct="1">
              <a:buFontTx/>
              <a:buChar char="•"/>
              <a:defRPr/>
            </a:pPr>
            <a:r>
              <a:rPr lang="en-US" dirty="0" smtClean="0">
                <a:cs typeface="+mn-cs"/>
              </a:rPr>
              <a:t>The Impact of the Crusades</a:t>
            </a:r>
          </a:p>
          <a:p>
            <a:pPr marL="1085850" lvl="1" indent="-342900" eaLnBrk="1" hangingPunct="1">
              <a:buFontTx/>
              <a:buChar char="•"/>
              <a:defRPr/>
            </a:pPr>
            <a:r>
              <a:rPr lang="en-US" dirty="0" smtClean="0"/>
              <a:t>Impact on Muslim world</a:t>
            </a:r>
          </a:p>
          <a:p>
            <a:pPr marL="1085850" lvl="1" indent="-342900" eaLnBrk="1" hangingPunct="1">
              <a:buFontTx/>
              <a:buChar char="•"/>
              <a:defRPr/>
            </a:pPr>
            <a:r>
              <a:rPr lang="en-US" dirty="0" smtClean="0"/>
              <a:t>Impact on Europe</a:t>
            </a:r>
          </a:p>
          <a:p>
            <a:pPr marL="1485900" lvl="2" indent="-342900" eaLnBrk="1" hangingPunct="1">
              <a:defRPr/>
            </a:pPr>
            <a:r>
              <a:rPr lang="en-US" dirty="0" smtClean="0"/>
              <a:t>Intellectual culture</a:t>
            </a:r>
          </a:p>
          <a:p>
            <a:pPr marL="1485900" lvl="2" indent="-342900" eaLnBrk="1" hangingPunct="1">
              <a:defRPr/>
            </a:pPr>
            <a:r>
              <a:rPr lang="en-US" dirty="0" smtClean="0"/>
              <a:t>Elite culture</a:t>
            </a:r>
          </a:p>
        </p:txBody>
      </p:sp>
    </p:spTree>
    <p:extLst>
      <p:ext uri="{BB962C8B-B14F-4D97-AF65-F5344CB8AC3E}">
        <p14:creationId xmlns:p14="http://schemas.microsoft.com/office/powerpoint/2010/main" val="1194415675"/>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762000"/>
          </a:xfrm>
        </p:spPr>
        <p:txBody>
          <a:bodyPr/>
          <a:lstStyle/>
          <a:p>
            <a:r>
              <a:rPr lang="en-US" sz="2600" dirty="0" smtClean="0"/>
              <a:t>Armored Knights in Battle</a:t>
            </a:r>
            <a:endParaRPr lang="en-US" sz="2600" dirty="0"/>
          </a:p>
        </p:txBody>
      </p:sp>
      <p:pic>
        <p:nvPicPr>
          <p:cNvPr id="35841" name="Picture 1" descr="Armored Knights in Battle. This painting from around 1135 shows the armament of knights at the time of the  Crusades. Chain mail, a helmet, and a shield carried on the left side protect the rider. The lance carried underarm  and the sword are the primary weapons. Notice that riders about to make contact with lances have their legs  straight and braced in the stirrups, while riders with swords and in flight have bent leg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9400" y="1066800"/>
            <a:ext cx="34925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1"/>
            <a:ext cx="685800" cy="304800"/>
          </a:xfrm>
        </p:spPr>
        <p:txBody>
          <a:bodyPr/>
          <a:lstStyle/>
          <a:p>
            <a:r>
              <a:rPr lang="en-US" altLang="en-US" sz="1200" b="1" kern="1200" dirty="0" smtClean="0">
                <a:solidFill>
                  <a:srgbClr val="000000"/>
                </a:solidFill>
                <a:latin typeface="Arial" pitchFamily="34" charset="0"/>
                <a:ea typeface="ＭＳ Ｐゴシック" pitchFamily="34" charset="-128"/>
              </a:rPr>
              <a:t>p291</a:t>
            </a:r>
            <a:endParaRPr lang="en-US" dirty="0"/>
          </a:p>
        </p:txBody>
      </p:sp>
    </p:spTree>
    <p:extLst>
      <p:ext uri="{BB962C8B-B14F-4D97-AF65-F5344CB8AC3E}">
        <p14:creationId xmlns:p14="http://schemas.microsoft.com/office/powerpoint/2010/main" val="1200646368"/>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title"/>
          </p:nvPr>
        </p:nvSpPr>
        <p:spPr>
          <a:xfrm>
            <a:off x="685800" y="630079"/>
            <a:ext cx="7772400" cy="492443"/>
          </a:xfrm>
        </p:spPr>
        <p:txBody>
          <a:bodyPr/>
          <a:lstStyle/>
          <a:p>
            <a:pPr eaLnBrk="1" hangingPunct="1"/>
            <a:r>
              <a:rPr lang="en-US" altLang="en-US" sz="2600" b="1" dirty="0" smtClean="0">
                <a:solidFill>
                  <a:schemeClr val="tx1"/>
                </a:solidFill>
                <a:latin typeface="Arial" pitchFamily="34" charset="0"/>
              </a:rPr>
              <a:t>The Byzantine Empire, 600–1200</a:t>
            </a:r>
            <a:endParaRPr lang="en-US" altLang="en-US" sz="2600" b="1" dirty="0" smtClean="0">
              <a:solidFill>
                <a:srgbClr val="000000"/>
              </a:solidFill>
              <a:latin typeface="Arial" pitchFamily="34" charset="0"/>
            </a:endParaRPr>
          </a:p>
        </p:txBody>
      </p:sp>
      <p:sp>
        <p:nvSpPr>
          <p:cNvPr id="108547" name="Rectangle 3"/>
          <p:cNvSpPr>
            <a:spLocks noGrp="1" noChangeArrowheads="1"/>
          </p:cNvSpPr>
          <p:nvPr>
            <p:ph type="body" idx="1"/>
          </p:nvPr>
        </p:nvSpPr>
        <p:spPr>
          <a:xfrm>
            <a:off x="685800" y="1752600"/>
            <a:ext cx="8305800" cy="4721225"/>
          </a:xfrm>
        </p:spPr>
        <p:txBody>
          <a:bodyPr/>
          <a:lstStyle/>
          <a:p>
            <a:pPr eaLnBrk="1" hangingPunct="1">
              <a:buFontTx/>
              <a:buChar char="•"/>
              <a:defRPr/>
            </a:pPr>
            <a:r>
              <a:rPr lang="en-US" dirty="0" smtClean="0">
                <a:cs typeface="+mn-cs"/>
              </a:rPr>
              <a:t>An Empire Beleaguered</a:t>
            </a:r>
          </a:p>
          <a:p>
            <a:pPr marL="1085850" lvl="1" indent="-342900" eaLnBrk="1" hangingPunct="1">
              <a:buFontTx/>
              <a:buChar char="•"/>
              <a:defRPr/>
            </a:pPr>
            <a:r>
              <a:rPr lang="en-US" dirty="0" smtClean="0"/>
              <a:t>Foreign threats</a:t>
            </a:r>
          </a:p>
          <a:p>
            <a:pPr marL="1085850" lvl="1" indent="-342900" eaLnBrk="1" hangingPunct="1">
              <a:buFontTx/>
              <a:buChar char="•"/>
              <a:defRPr/>
            </a:pPr>
            <a:r>
              <a:rPr lang="en-US" dirty="0" smtClean="0"/>
              <a:t>1054: The Great Schism</a:t>
            </a:r>
          </a:p>
          <a:p>
            <a:pPr eaLnBrk="1" hangingPunct="1">
              <a:buFontTx/>
              <a:buChar char="•"/>
              <a:defRPr/>
            </a:pPr>
            <a:r>
              <a:rPr lang="en-US" dirty="0" smtClean="0">
                <a:cs typeface="+mn-cs"/>
              </a:rPr>
              <a:t>Society and Urban Life</a:t>
            </a:r>
          </a:p>
          <a:p>
            <a:pPr marL="1085850" lvl="1" indent="-342900" eaLnBrk="1" hangingPunct="1">
              <a:buFontTx/>
              <a:buChar char="•"/>
              <a:defRPr/>
            </a:pPr>
            <a:r>
              <a:rPr lang="en-US" dirty="0" smtClean="0"/>
              <a:t>Economic, social and gender divides</a:t>
            </a:r>
          </a:p>
          <a:p>
            <a:pPr eaLnBrk="1" hangingPunct="1">
              <a:buFontTx/>
              <a:buChar char="•"/>
              <a:defRPr/>
            </a:pPr>
            <a:r>
              <a:rPr lang="en-US" dirty="0" smtClean="0">
                <a:cs typeface="+mn-cs"/>
              </a:rPr>
              <a:t>Cultural Achievements</a:t>
            </a:r>
          </a:p>
          <a:p>
            <a:pPr marL="1085850" lvl="1" indent="-342900" eaLnBrk="1" hangingPunct="1">
              <a:buFontTx/>
              <a:buChar char="•"/>
              <a:defRPr/>
            </a:pPr>
            <a:r>
              <a:rPr lang="en-US" dirty="0" smtClean="0"/>
              <a:t>Religious painting and music</a:t>
            </a:r>
          </a:p>
          <a:p>
            <a:pPr marL="1085850" lvl="1" indent="-342900" eaLnBrk="1" hangingPunct="1">
              <a:buFontTx/>
              <a:buChar char="•"/>
              <a:defRPr/>
            </a:pPr>
            <a:r>
              <a:rPr lang="en-US" dirty="0" smtClean="0"/>
              <a:t>Spread of Cyrillic script</a:t>
            </a:r>
          </a:p>
        </p:txBody>
      </p:sp>
    </p:spTree>
    <p:extLst>
      <p:ext uri="{BB962C8B-B14F-4D97-AF65-F5344CB8AC3E}">
        <p14:creationId xmlns:p14="http://schemas.microsoft.com/office/powerpoint/2010/main" val="3540555989"/>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68550" y="457200"/>
            <a:ext cx="4406900" cy="492443"/>
          </a:xfrm>
        </p:spPr>
        <p:txBody>
          <a:bodyPr/>
          <a:lstStyle/>
          <a:p>
            <a:r>
              <a:rPr lang="en-US" sz="2600" dirty="0" smtClean="0"/>
              <a:t>Byzantine Church</a:t>
            </a:r>
            <a:endParaRPr lang="en-US" sz="2600" dirty="0"/>
          </a:p>
        </p:txBody>
      </p:sp>
      <p:pic>
        <p:nvPicPr>
          <p:cNvPr id="7169" name="Picture 1" descr="Byzantine Church from a Twelfth-Century Manuscript. The upper portion shows the church façade and domes. The lower portion shows the interior with a mosaic of Christ enthroned at the altar en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68550" y="1077175"/>
            <a:ext cx="44069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300789"/>
          </a:xfrm>
        </p:spPr>
        <p:txBody>
          <a:bodyPr/>
          <a:lstStyle/>
          <a:p>
            <a:pPr marL="0" lvl="0" indent="0" algn="r" eaLnBrk="1" hangingPunct="1">
              <a:spcBef>
                <a:spcPct val="0"/>
              </a:spcBef>
            </a:pPr>
            <a:r>
              <a:rPr lang="en-US" altLang="en-US" sz="1200" b="1" kern="1200" dirty="0" smtClean="0">
                <a:solidFill>
                  <a:srgbClr val="000000"/>
                </a:solidFill>
                <a:latin typeface="Arial" pitchFamily="34" charset="0"/>
                <a:ea typeface="ＭＳ Ｐゴシック" pitchFamily="34" charset="-128"/>
              </a:rPr>
              <a:t>p272</a:t>
            </a:r>
            <a:endParaRPr lang="en-US" dirty="0"/>
          </a:p>
        </p:txBody>
      </p:sp>
    </p:spTree>
    <p:extLst>
      <p:ext uri="{BB962C8B-B14F-4D97-AF65-F5344CB8AC3E}">
        <p14:creationId xmlns:p14="http://schemas.microsoft.com/office/powerpoint/2010/main" val="774024255"/>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345757"/>
            <a:ext cx="8381999" cy="492443"/>
          </a:xfrm>
        </p:spPr>
        <p:txBody>
          <a:bodyPr/>
          <a:lstStyle/>
          <a:p>
            <a:r>
              <a:rPr lang="en-US" sz="2600" dirty="0" smtClean="0"/>
              <a:t>Chronology of western and eastern Europe</a:t>
            </a:r>
            <a:endParaRPr lang="en-US" sz="2600" dirty="0"/>
          </a:p>
        </p:txBody>
      </p:sp>
      <p:graphicFrame>
        <p:nvGraphicFramePr>
          <p:cNvPr id="7" name="Table 6"/>
          <p:cNvGraphicFramePr>
            <a:graphicFrameLocks noGrp="1"/>
          </p:cNvGraphicFramePr>
          <p:nvPr>
            <p:extLst/>
          </p:nvPr>
        </p:nvGraphicFramePr>
        <p:xfrm>
          <a:off x="457200" y="924072"/>
          <a:ext cx="8381999" cy="4943328"/>
        </p:xfrm>
        <a:graphic>
          <a:graphicData uri="http://schemas.openxmlformats.org/drawingml/2006/table">
            <a:tbl>
              <a:tblPr firstRow="1" bandRow="1">
                <a:tableStyleId>{5C22544A-7EE6-4342-B048-85BDC9FD1C3A}</a:tableStyleId>
              </a:tblPr>
              <a:tblGrid>
                <a:gridCol w="1831242"/>
                <a:gridCol w="3186971"/>
                <a:gridCol w="3363786"/>
              </a:tblGrid>
              <a:tr h="195802">
                <a:tc>
                  <a:txBody>
                    <a:bodyPr/>
                    <a:lstStyle/>
                    <a:p>
                      <a:pPr marL="0" marR="0">
                        <a:lnSpc>
                          <a:spcPct val="115000"/>
                        </a:lnSpc>
                        <a:spcBef>
                          <a:spcPts val="0"/>
                        </a:spcBef>
                        <a:spcAft>
                          <a:spcPts val="0"/>
                        </a:spcAft>
                      </a:pPr>
                      <a:r>
                        <a:rPr lang="en-US" sz="1400" dirty="0">
                          <a:effectLst/>
                          <a:latin typeface="Calibri" panose="020F0502020204030204" pitchFamily="34" charset="0"/>
                        </a:rPr>
                        <a:t> </a:t>
                      </a:r>
                      <a:r>
                        <a:rPr lang="en-US" sz="1400" dirty="0" smtClean="0">
                          <a:solidFill>
                            <a:schemeClr val="accent1"/>
                          </a:solidFill>
                          <a:effectLst/>
                          <a:latin typeface="Calibri" panose="020F0502020204030204" pitchFamily="34" charset="0"/>
                        </a:rPr>
                        <a:t>Empty</a:t>
                      </a:r>
                      <a:r>
                        <a:rPr lang="en-US" sz="1400" baseline="0" dirty="0" smtClean="0">
                          <a:solidFill>
                            <a:schemeClr val="accent1"/>
                          </a:solidFill>
                          <a:effectLst/>
                          <a:latin typeface="Calibri" panose="020F0502020204030204" pitchFamily="34" charset="0"/>
                        </a:rPr>
                        <a:t> cell</a:t>
                      </a:r>
                      <a:endParaRPr lang="en-US" sz="1400" b="1" dirty="0">
                        <a:solidFill>
                          <a:schemeClr val="accent1"/>
                        </a:solidFill>
                        <a:effectLst/>
                        <a:latin typeface="Calibri" panose="020F0502020204030204" pitchFamily="34" charset="0"/>
                        <a:ea typeface="Times New Roman"/>
                        <a:cs typeface="Times New Roman"/>
                      </a:endParaRPr>
                    </a:p>
                  </a:txBody>
                  <a:tcPr marL="15326" marR="15326"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rPr>
                        <a:t>Western Europe</a:t>
                      </a:r>
                      <a:endParaRPr lang="en-US" sz="1400" b="1" dirty="0">
                        <a:solidFill>
                          <a:schemeClr val="bg1"/>
                        </a:solidFill>
                        <a:effectLst/>
                        <a:latin typeface="Calibri" panose="020F0502020204030204" pitchFamily="34" charset="0"/>
                        <a:ea typeface="Times New Roman"/>
                        <a:cs typeface="Times New Roman"/>
                      </a:endParaRPr>
                    </a:p>
                  </a:txBody>
                  <a:tcPr marL="15326" marR="15326"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rPr>
                        <a:t>Eastern Europe</a:t>
                      </a:r>
                      <a:endParaRPr lang="en-US" sz="1400" b="1" dirty="0">
                        <a:solidFill>
                          <a:schemeClr val="bg1"/>
                        </a:solidFill>
                        <a:effectLst/>
                        <a:latin typeface="Calibri" panose="020F0502020204030204" pitchFamily="34" charset="0"/>
                        <a:ea typeface="Times New Roman"/>
                        <a:cs typeface="Times New Roman"/>
                      </a:endParaRPr>
                    </a:p>
                  </a:txBody>
                  <a:tcPr marL="15326" marR="15326" marT="0" marB="0"/>
                </a:tc>
              </a:tr>
              <a:tr h="772140">
                <a:tc>
                  <a:txBody>
                    <a:bodyPr/>
                    <a:lstStyle/>
                    <a:p>
                      <a:pPr marL="0" marR="0">
                        <a:lnSpc>
                          <a:spcPct val="115000"/>
                        </a:lnSpc>
                        <a:spcBef>
                          <a:spcPts val="0"/>
                        </a:spcBef>
                        <a:spcAft>
                          <a:spcPts val="0"/>
                        </a:spcAft>
                      </a:pPr>
                      <a:r>
                        <a:rPr lang="en-US" sz="1400" dirty="0" smtClean="0">
                          <a:effectLst/>
                          <a:latin typeface="Calibri" panose="020F0502020204030204" pitchFamily="34" charset="0"/>
                        </a:rPr>
                        <a:t>600</a:t>
                      </a:r>
                      <a:endParaRPr lang="en-US" sz="1400" dirty="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711 Muslim conquest of Spain </a:t>
                      </a: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732 </a:t>
                      </a:r>
                      <a:r>
                        <a:rPr lang="en-US" sz="1400" dirty="0">
                          <a:effectLst/>
                          <a:latin typeface="Calibri" panose="020F0502020204030204" pitchFamily="34" charset="0"/>
                        </a:rPr>
                        <a:t>Battle of Tours</a:t>
                      </a:r>
                      <a:endParaRPr lang="en-US" sz="1400" dirty="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634-650 Muslims conquer Byzantine provinces of Syria, Egypt, and Tunisia</a:t>
                      </a:r>
                      <a:endParaRPr lang="en-US" sz="1400" dirty="0">
                        <a:effectLst/>
                        <a:latin typeface="Calibri" panose="020F0502020204030204" pitchFamily="34" charset="0"/>
                        <a:ea typeface="Times New Roman"/>
                        <a:cs typeface="Times New Roman"/>
                      </a:endParaRPr>
                    </a:p>
                  </a:txBody>
                  <a:tcPr marL="15326" marR="15326" marT="0" marB="0"/>
                </a:tc>
              </a:tr>
              <a:tr h="1157918">
                <a:tc>
                  <a:txBody>
                    <a:bodyPr/>
                    <a:lstStyle/>
                    <a:p>
                      <a:pPr marL="0" marR="0">
                        <a:lnSpc>
                          <a:spcPct val="115000"/>
                        </a:lnSpc>
                        <a:spcBef>
                          <a:spcPts val="0"/>
                        </a:spcBef>
                        <a:spcAft>
                          <a:spcPts val="0"/>
                        </a:spcAft>
                      </a:pPr>
                      <a:r>
                        <a:rPr lang="en-US" sz="1400">
                          <a:effectLst/>
                          <a:latin typeface="Calibri" panose="020F0502020204030204" pitchFamily="34" charset="0"/>
                        </a:rPr>
                        <a:t>800</a:t>
                      </a:r>
                      <a:endParaRPr lang="en-US" sz="140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800 Coronation of Charlemagne</a:t>
                      </a:r>
                    </a:p>
                    <a:p>
                      <a:pPr marL="0" marR="0">
                        <a:lnSpc>
                          <a:spcPct val="115000"/>
                        </a:lnSpc>
                        <a:spcBef>
                          <a:spcPts val="0"/>
                        </a:spcBef>
                        <a:spcAft>
                          <a:spcPts val="0"/>
                        </a:spcAft>
                      </a:pPr>
                      <a:r>
                        <a:rPr lang="en-US" sz="1400" dirty="0">
                          <a:effectLst/>
                          <a:latin typeface="Calibri" panose="020F0502020204030204" pitchFamily="34" charset="0"/>
                        </a:rPr>
                        <a:t>843 Treaty of Verdun divides </a:t>
                      </a:r>
                      <a:r>
                        <a:rPr lang="en-US" sz="1400" dirty="0" smtClean="0">
                          <a:effectLst/>
                          <a:latin typeface="Calibri" panose="020F0502020204030204" pitchFamily="34" charset="0"/>
                        </a:rPr>
                        <a:t>Carolingian Empire </a:t>
                      </a:r>
                      <a:r>
                        <a:rPr lang="en-US" sz="1400" dirty="0">
                          <a:effectLst/>
                          <a:latin typeface="Calibri" panose="020F0502020204030204" pitchFamily="34" charset="0"/>
                        </a:rPr>
                        <a:t>among </a:t>
                      </a:r>
                      <a:r>
                        <a:rPr lang="en-US" sz="1400" dirty="0" smtClean="0">
                          <a:effectLst/>
                          <a:latin typeface="Calibri" panose="020F0502020204030204" pitchFamily="34" charset="0"/>
                        </a:rPr>
                        <a:t>Charlemagne's </a:t>
                      </a:r>
                      <a:r>
                        <a:rPr lang="en-US" sz="1400" dirty="0">
                          <a:effectLst/>
                          <a:latin typeface="Calibri" panose="020F0502020204030204" pitchFamily="34" charset="0"/>
                        </a:rPr>
                        <a:t>grandsons</a:t>
                      </a:r>
                    </a:p>
                    <a:p>
                      <a:pPr marL="0" marR="0">
                        <a:lnSpc>
                          <a:spcPct val="115000"/>
                        </a:lnSpc>
                        <a:spcBef>
                          <a:spcPts val="0"/>
                        </a:spcBef>
                        <a:spcAft>
                          <a:spcPts val="0"/>
                        </a:spcAft>
                      </a:pPr>
                      <a:r>
                        <a:rPr lang="en-US" sz="1400" dirty="0">
                          <a:effectLst/>
                          <a:latin typeface="Calibri" panose="020F0502020204030204" pitchFamily="34" charset="0"/>
                        </a:rPr>
                        <a:t>910 Monastery of Cluny founded </a:t>
                      </a: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962 </a:t>
                      </a:r>
                      <a:r>
                        <a:rPr lang="en-US" sz="1400" dirty="0">
                          <a:effectLst/>
                          <a:latin typeface="Calibri" panose="020F0502020204030204" pitchFamily="34" charset="0"/>
                        </a:rPr>
                        <a:t>Beginning of Holy Roman Empire</a:t>
                      </a:r>
                      <a:endParaRPr lang="en-US" sz="1400" dirty="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Circa </a:t>
                      </a:r>
                      <a:r>
                        <a:rPr lang="en-US" sz="1400" dirty="0">
                          <a:effectLst/>
                          <a:latin typeface="Calibri" panose="020F0502020204030204" pitchFamily="34" charset="0"/>
                        </a:rPr>
                        <a:t>880 </a:t>
                      </a:r>
                      <a:r>
                        <a:rPr lang="en-US" sz="1400" dirty="0" err="1">
                          <a:effectLst/>
                          <a:latin typeface="Calibri" panose="020F0502020204030204" pitchFamily="34" charset="0"/>
                        </a:rPr>
                        <a:t>Varangians</a:t>
                      </a:r>
                      <a:r>
                        <a:rPr lang="en-US" sz="1400" dirty="0">
                          <a:effectLst/>
                          <a:latin typeface="Calibri" panose="020F0502020204030204" pitchFamily="34" charset="0"/>
                        </a:rPr>
                        <a:t> take control of </a:t>
                      </a:r>
                      <a:r>
                        <a:rPr lang="en-US" sz="1400" dirty="0" smtClean="0">
                          <a:effectLst/>
                          <a:latin typeface="Calibri" panose="020F0502020204030204" pitchFamily="34" charset="0"/>
                        </a:rPr>
                        <a:t>Kiev</a:t>
                      </a:r>
                      <a:r>
                        <a:rPr lang="en-US" sz="1400" dirty="0">
                          <a:effectLst/>
                          <a:latin typeface="Calibri" panose="020F0502020204030204" pitchFamily="34" charset="0"/>
                        </a:rPr>
                        <a:t> </a:t>
                      </a: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980 </a:t>
                      </a:r>
                      <a:r>
                        <a:rPr lang="en-US" sz="1400" dirty="0">
                          <a:effectLst/>
                          <a:latin typeface="Calibri" panose="020F0502020204030204" pitchFamily="34" charset="0"/>
                        </a:rPr>
                        <a:t>Vladimir becomes grand prince of </a:t>
                      </a:r>
                      <a:r>
                        <a:rPr lang="en-US" sz="1400" dirty="0" err="1">
                          <a:effectLst/>
                          <a:latin typeface="Calibri" panose="020F0502020204030204" pitchFamily="34" charset="0"/>
                        </a:rPr>
                        <a:t>Kievan</a:t>
                      </a:r>
                      <a:r>
                        <a:rPr lang="en-US" sz="1400" dirty="0">
                          <a:effectLst/>
                          <a:latin typeface="Calibri" panose="020F0502020204030204" pitchFamily="34" charset="0"/>
                        </a:rPr>
                        <a:t> Russia</a:t>
                      </a:r>
                      <a:endParaRPr lang="en-US" sz="1400" dirty="0">
                        <a:effectLst/>
                        <a:latin typeface="Calibri" panose="020F0502020204030204" pitchFamily="34" charset="0"/>
                        <a:ea typeface="Times New Roman"/>
                        <a:cs typeface="Times New Roman"/>
                      </a:endParaRPr>
                    </a:p>
                  </a:txBody>
                  <a:tcPr marL="15326" marR="15326" marT="0" marB="0"/>
                </a:tc>
              </a:tr>
              <a:tr h="1264562">
                <a:tc>
                  <a:txBody>
                    <a:bodyPr/>
                    <a:lstStyle/>
                    <a:p>
                      <a:pPr marL="0" marR="0">
                        <a:lnSpc>
                          <a:spcPct val="115000"/>
                        </a:lnSpc>
                        <a:spcBef>
                          <a:spcPts val="0"/>
                        </a:spcBef>
                        <a:spcAft>
                          <a:spcPts val="0"/>
                        </a:spcAft>
                      </a:pPr>
                      <a:r>
                        <a:rPr lang="en-US" sz="1400">
                          <a:effectLst/>
                          <a:latin typeface="Calibri" panose="020F0502020204030204" pitchFamily="34" charset="0"/>
                        </a:rPr>
                        <a:t>1000</a:t>
                      </a:r>
                      <a:endParaRPr lang="en-US" sz="140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1054 Formal schism between Latin and Orthodox Churches</a:t>
                      </a:r>
                    </a:p>
                    <a:p>
                      <a:pPr marL="0" marR="0">
                        <a:lnSpc>
                          <a:spcPct val="115000"/>
                        </a:lnSpc>
                        <a:spcBef>
                          <a:spcPts val="0"/>
                        </a:spcBef>
                        <a:spcAft>
                          <a:spcPts val="0"/>
                        </a:spcAft>
                      </a:pPr>
                      <a:r>
                        <a:rPr lang="en-US" sz="1400" dirty="0">
                          <a:effectLst/>
                          <a:latin typeface="Calibri" panose="020F0502020204030204" pitchFamily="34" charset="0"/>
                        </a:rPr>
                        <a:t>1066 Normans under William the Conqueror invade England</a:t>
                      </a:r>
                    </a:p>
                    <a:p>
                      <a:pPr marL="0" marR="0">
                        <a:lnSpc>
                          <a:spcPct val="115000"/>
                        </a:lnSpc>
                        <a:spcBef>
                          <a:spcPts val="0"/>
                        </a:spcBef>
                        <a:spcAft>
                          <a:spcPts val="0"/>
                        </a:spcAft>
                      </a:pPr>
                      <a:r>
                        <a:rPr lang="en-US" sz="1400" dirty="0">
                          <a:effectLst/>
                          <a:latin typeface="Calibri" panose="020F0502020204030204" pitchFamily="34" charset="0"/>
                        </a:rPr>
                        <a:t>1076-1078 Climax of investiture controversy </a:t>
                      </a: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1095 </a:t>
                      </a:r>
                      <a:r>
                        <a:rPr lang="en-US" sz="1400" dirty="0">
                          <a:effectLst/>
                          <a:latin typeface="Calibri" panose="020F0502020204030204" pitchFamily="34" charset="0"/>
                        </a:rPr>
                        <a:t>Pope Urban II preaches First Crusade</a:t>
                      </a:r>
                      <a:endParaRPr lang="en-US" sz="1400" dirty="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1081-1118 </a:t>
                      </a:r>
                      <a:r>
                        <a:rPr lang="en-US" sz="1400" dirty="0">
                          <a:effectLst/>
                          <a:latin typeface="Calibri" panose="020F0502020204030204" pitchFamily="34" charset="0"/>
                        </a:rPr>
                        <a:t>Alexius </a:t>
                      </a:r>
                      <a:r>
                        <a:rPr lang="en-US" sz="1400" dirty="0" err="1">
                          <a:effectLst/>
                          <a:latin typeface="Calibri" panose="020F0502020204030204" pitchFamily="34" charset="0"/>
                        </a:rPr>
                        <a:t>Comnenus</a:t>
                      </a:r>
                      <a:r>
                        <a:rPr lang="en-US" sz="1400" dirty="0">
                          <a:effectLst/>
                          <a:latin typeface="Calibri" panose="020F0502020204030204" pitchFamily="34" charset="0"/>
                        </a:rPr>
                        <a:t> rules Byzantine Empire, calls for western military aid against Muslims</a:t>
                      </a:r>
                      <a:endParaRPr lang="en-US" sz="1400" dirty="0">
                        <a:effectLst/>
                        <a:latin typeface="Calibri" panose="020F0502020204030204" pitchFamily="34" charset="0"/>
                        <a:ea typeface="Times New Roman"/>
                        <a:cs typeface="Times New Roman"/>
                      </a:endParaRPr>
                    </a:p>
                  </a:txBody>
                  <a:tcPr marL="15326" marR="15326" marT="0" marB="0"/>
                </a:tc>
              </a:tr>
              <a:tr h="419577">
                <a:tc>
                  <a:txBody>
                    <a:bodyPr/>
                    <a:lstStyle/>
                    <a:p>
                      <a:pPr marL="0" marR="0">
                        <a:lnSpc>
                          <a:spcPct val="115000"/>
                        </a:lnSpc>
                        <a:spcBef>
                          <a:spcPts val="0"/>
                        </a:spcBef>
                        <a:spcAft>
                          <a:spcPts val="0"/>
                        </a:spcAft>
                      </a:pPr>
                      <a:r>
                        <a:rPr lang="en-US" sz="1400" dirty="0">
                          <a:effectLst/>
                          <a:latin typeface="Calibri" panose="020F0502020204030204" pitchFamily="34" charset="0"/>
                        </a:rPr>
                        <a:t>1200</a:t>
                      </a:r>
                      <a:endParaRPr lang="en-US" sz="1400" dirty="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 </a:t>
                      </a:r>
                      <a:endParaRPr lang="en-US" sz="1400" dirty="0">
                        <a:effectLst/>
                        <a:latin typeface="Calibri" panose="020F0502020204030204" pitchFamily="34" charset="0"/>
                        <a:ea typeface="Times New Roman"/>
                        <a:cs typeface="Times New Roman"/>
                      </a:endParaRPr>
                    </a:p>
                  </a:txBody>
                  <a:tcPr marL="15326" marR="15326"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1204 Western knights sack Constantinople in </a:t>
                      </a:r>
                      <a:r>
                        <a:rPr lang="en-US" sz="1400" dirty="0" smtClean="0">
                          <a:effectLst/>
                          <a:latin typeface="Calibri" panose="020F0502020204030204" pitchFamily="34" charset="0"/>
                        </a:rPr>
                        <a:t>Fourth Crusade</a:t>
                      </a:r>
                      <a:endParaRPr lang="en-US" sz="1400" dirty="0">
                        <a:effectLst/>
                        <a:latin typeface="Calibri" panose="020F0502020204030204" pitchFamily="34" charset="0"/>
                        <a:ea typeface="Times New Roman"/>
                        <a:cs typeface="Times New Roman"/>
                      </a:endParaRPr>
                    </a:p>
                  </a:txBody>
                  <a:tcPr marL="15326" marR="15326" marT="0" marB="0"/>
                </a:tc>
              </a:tr>
            </a:tbl>
          </a:graphicData>
        </a:graphic>
      </p:graphicFrame>
      <p:sp>
        <p:nvSpPr>
          <p:cNvPr id="6" name="Content Placeholder 5"/>
          <p:cNvSpPr>
            <a:spLocks noGrp="1"/>
          </p:cNvSpPr>
          <p:nvPr>
            <p:ph idx="1"/>
          </p:nvPr>
        </p:nvSpPr>
        <p:spPr>
          <a:xfrm>
            <a:off x="8606587" y="6576990"/>
            <a:ext cx="533400" cy="276999"/>
          </a:xfrm>
        </p:spPr>
        <p:txBody>
          <a:bodyPr/>
          <a:lstStyle/>
          <a:p>
            <a:pPr marL="0" lvl="0" indent="0" algn="r" eaLnBrk="1" hangingPunct="1">
              <a:spcBef>
                <a:spcPct val="0"/>
              </a:spcBef>
            </a:pPr>
            <a:r>
              <a:rPr lang="en-US" altLang="en-US" sz="1200" b="1" kern="1200" dirty="0" smtClean="0">
                <a:solidFill>
                  <a:srgbClr val="000000"/>
                </a:solidFill>
                <a:latin typeface="Arial" pitchFamily="34" charset="0"/>
                <a:ea typeface="ＭＳ Ｐゴシック" pitchFamily="34" charset="-128"/>
              </a:rPr>
              <a:t>p273</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3808927644"/>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685800" y="685800"/>
            <a:ext cx="8382000" cy="492443"/>
          </a:xfrm>
        </p:spPr>
        <p:txBody>
          <a:bodyPr/>
          <a:lstStyle/>
          <a:p>
            <a:pPr eaLnBrk="1" hangingPunct="1"/>
            <a:r>
              <a:rPr lang="en-US" altLang="en-US" sz="4000" dirty="0" smtClean="0">
                <a:solidFill>
                  <a:schemeClr val="tx1"/>
                </a:solidFill>
                <a:latin typeface="Arial" pitchFamily="34" charset="0"/>
              </a:rPr>
              <a:t>Early Medieval Europe, 600–1000</a:t>
            </a:r>
          </a:p>
        </p:txBody>
      </p:sp>
      <p:sp>
        <p:nvSpPr>
          <p:cNvPr id="109571" name="Rectangle 3"/>
          <p:cNvSpPr>
            <a:spLocks noGrp="1" noChangeArrowheads="1"/>
          </p:cNvSpPr>
          <p:nvPr>
            <p:ph type="body" idx="1"/>
          </p:nvPr>
        </p:nvSpPr>
        <p:spPr>
          <a:xfrm>
            <a:off x="685800" y="1752600"/>
            <a:ext cx="7772400" cy="3540125"/>
          </a:xfrm>
        </p:spPr>
        <p:txBody>
          <a:bodyPr/>
          <a:lstStyle/>
          <a:p>
            <a:pPr eaLnBrk="1" hangingPunct="1">
              <a:buFontTx/>
              <a:buChar char="•"/>
              <a:defRPr/>
            </a:pPr>
            <a:r>
              <a:rPr lang="en-US" dirty="0" smtClean="0">
                <a:cs typeface="+mn-cs"/>
              </a:rPr>
              <a:t>A Time of Insecurity</a:t>
            </a:r>
          </a:p>
          <a:p>
            <a:pPr marL="1085850" lvl="1" indent="-342900" eaLnBrk="1" hangingPunct="1">
              <a:buFontTx/>
              <a:buChar char="•"/>
              <a:defRPr/>
            </a:pPr>
            <a:r>
              <a:rPr lang="en-US" dirty="0" smtClean="0"/>
              <a:t>Invaders: Arabs and Vikings</a:t>
            </a:r>
          </a:p>
          <a:p>
            <a:pPr marL="1085850" lvl="1" indent="-342900" eaLnBrk="1" hangingPunct="1">
              <a:buFontTx/>
              <a:buChar char="•"/>
              <a:defRPr/>
            </a:pPr>
            <a:r>
              <a:rPr lang="en-US" dirty="0" smtClean="0"/>
              <a:t>Rise of Charlemagne</a:t>
            </a:r>
          </a:p>
          <a:p>
            <a:pPr eaLnBrk="1" hangingPunct="1">
              <a:buFontTx/>
              <a:buChar char="•"/>
              <a:defRPr/>
            </a:pPr>
            <a:r>
              <a:rPr lang="en-US" dirty="0" smtClean="0">
                <a:cs typeface="+mn-cs"/>
              </a:rPr>
              <a:t>A Self-Sufficient Economy</a:t>
            </a:r>
          </a:p>
          <a:p>
            <a:pPr marL="1085850" lvl="1" indent="-342900" eaLnBrk="1" hangingPunct="1">
              <a:buFontTx/>
              <a:buChar char="•"/>
              <a:defRPr/>
            </a:pPr>
            <a:r>
              <a:rPr lang="en-US" dirty="0" smtClean="0"/>
              <a:t>De-urbanization </a:t>
            </a:r>
          </a:p>
          <a:p>
            <a:pPr marL="1085850" lvl="1" indent="-342900" eaLnBrk="1" hangingPunct="1">
              <a:buFontTx/>
              <a:buChar char="•"/>
              <a:defRPr/>
            </a:pPr>
            <a:r>
              <a:rPr lang="en-US" dirty="0" smtClean="0"/>
              <a:t>Regional elites and their manors</a:t>
            </a:r>
          </a:p>
        </p:txBody>
      </p:sp>
    </p:spTree>
    <p:extLst>
      <p:ext uri="{BB962C8B-B14F-4D97-AF65-F5344CB8AC3E}">
        <p14:creationId xmlns:p14="http://schemas.microsoft.com/office/powerpoint/2010/main" val="782451088"/>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a:xfrm>
            <a:off x="685800" y="533400"/>
            <a:ext cx="8305800" cy="1122521"/>
          </a:xfrm>
        </p:spPr>
        <p:txBody>
          <a:bodyPr/>
          <a:lstStyle/>
          <a:p>
            <a:pPr eaLnBrk="1" hangingPunct="1"/>
            <a:r>
              <a:rPr lang="en-US" altLang="en-US" sz="4000" dirty="0" smtClean="0">
                <a:solidFill>
                  <a:schemeClr val="tx1"/>
                </a:solidFill>
                <a:latin typeface="Arial" pitchFamily="34" charset="0"/>
              </a:rPr>
              <a:t>Early Medieval Europe, 600–1000 continued</a:t>
            </a:r>
            <a:endParaRPr lang="en-US" altLang="en-US" sz="4000" dirty="0" smtClean="0">
              <a:latin typeface="Arial" pitchFamily="34" charset="0"/>
            </a:endParaRPr>
          </a:p>
        </p:txBody>
      </p:sp>
      <p:sp>
        <p:nvSpPr>
          <p:cNvPr id="3" name="Content Placeholder 2"/>
          <p:cNvSpPr>
            <a:spLocks noGrp="1"/>
          </p:cNvSpPr>
          <p:nvPr>
            <p:ph idx="1"/>
          </p:nvPr>
        </p:nvSpPr>
        <p:spPr>
          <a:xfrm>
            <a:off x="685800" y="1752600"/>
            <a:ext cx="7772400" cy="2800767"/>
          </a:xfrm>
        </p:spPr>
        <p:txBody>
          <a:bodyPr/>
          <a:lstStyle/>
          <a:p>
            <a:pPr marL="0" indent="0" eaLnBrk="1" hangingPunct="1">
              <a:buFont typeface="Arial" pitchFamily="34" charset="0"/>
              <a:buChar char="•"/>
              <a:defRPr/>
            </a:pPr>
            <a:r>
              <a:rPr lang="en-US" dirty="0"/>
              <a:t> Early Medieval Society in the West</a:t>
            </a:r>
          </a:p>
          <a:p>
            <a:pPr marL="857250" lvl="1" indent="-457200" eaLnBrk="1" hangingPunct="1">
              <a:buFont typeface="Arial" panose="020B0604020202020204" pitchFamily="34" charset="0"/>
              <a:buChar char="•"/>
              <a:defRPr/>
            </a:pPr>
            <a:r>
              <a:rPr lang="en-US" dirty="0"/>
              <a:t>Rise of Feudalism</a:t>
            </a:r>
          </a:p>
          <a:p>
            <a:pPr marL="1257300" lvl="2" indent="-457200" eaLnBrk="1" hangingPunct="1">
              <a:buFont typeface="Arial" panose="020B0604020202020204" pitchFamily="34" charset="0"/>
              <a:buChar char="•"/>
              <a:defRPr/>
            </a:pPr>
            <a:r>
              <a:rPr lang="en-US" dirty="0"/>
              <a:t>Knights and mounted warfare</a:t>
            </a:r>
          </a:p>
          <a:p>
            <a:pPr marL="1257300" lvl="2" indent="-457200" eaLnBrk="1" hangingPunct="1">
              <a:buFont typeface="Arial" panose="020B0604020202020204" pitchFamily="34" charset="0"/>
              <a:buChar char="•"/>
              <a:defRPr/>
            </a:pPr>
            <a:r>
              <a:rPr lang="en-US" dirty="0"/>
              <a:t>Fiefs, vassals and serfs</a:t>
            </a:r>
          </a:p>
          <a:p>
            <a:pPr marL="857250" lvl="1" indent="-457200" eaLnBrk="1" hangingPunct="1">
              <a:buFont typeface="Arial" panose="020B0604020202020204" pitchFamily="34" charset="0"/>
              <a:buChar char="•"/>
              <a:defRPr/>
            </a:pPr>
            <a:r>
              <a:rPr lang="en-US" dirty="0"/>
              <a:t>Women and the </a:t>
            </a:r>
            <a:r>
              <a:rPr lang="en-US" dirty="0" smtClean="0"/>
              <a:t>land</a:t>
            </a:r>
            <a:endParaRPr lang="en-US" dirty="0"/>
          </a:p>
        </p:txBody>
      </p:sp>
    </p:spTree>
    <p:extLst>
      <p:ext uri="{BB962C8B-B14F-4D97-AF65-F5344CB8AC3E}">
        <p14:creationId xmlns:p14="http://schemas.microsoft.com/office/powerpoint/2010/main" val="437061867"/>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30079"/>
            <a:ext cx="7772400" cy="492443"/>
          </a:xfrm>
        </p:spPr>
        <p:txBody>
          <a:bodyPr/>
          <a:lstStyle/>
          <a:p>
            <a:r>
              <a:rPr lang="en-US" altLang="en-US" sz="2600" dirty="0" smtClean="0"/>
              <a:t>The Spread of Christianity</a:t>
            </a:r>
            <a:endParaRPr lang="en-US" sz="2600" dirty="0"/>
          </a:p>
        </p:txBody>
      </p:sp>
      <p:pic>
        <p:nvPicPr>
          <p:cNvPr id="13313" name="Picture 1" descr="Map 11.1: The Spread of Christianity. By the early eighth century, Christian areas around the southern Mediterranean from northern Syria to northern Spain, accounting for most of the Christian population, had fallen under Muslim rule; the slow process of conversion to Islam had begun. This change accentuated the importance of the patriarchs of Constantinople, the popes in Rome, and the later converting regions of northern and eastern Europe.&#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77950" y="1295400"/>
            <a:ext cx="63881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27814" y="6504801"/>
            <a:ext cx="1439986"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Map </a:t>
            </a:r>
            <a:r>
              <a:rPr lang="en-US" altLang="en-US" sz="1200" b="1" kern="1200" dirty="0" smtClean="0">
                <a:solidFill>
                  <a:srgbClr val="000000"/>
                </a:solidFill>
                <a:latin typeface="Arial" pitchFamily="34" charset="0"/>
                <a:ea typeface="ＭＳ Ｐゴシック" pitchFamily="34" charset="-128"/>
              </a:rPr>
              <a:t>10.1 p275</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3784919539"/>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93357"/>
            <a:ext cx="7772400" cy="492443"/>
          </a:xfrm>
        </p:spPr>
        <p:txBody>
          <a:bodyPr/>
          <a:lstStyle/>
          <a:p>
            <a:r>
              <a:rPr lang="en-US" sz="2600" dirty="0" smtClean="0"/>
              <a:t>Germanic Kingdoms</a:t>
            </a:r>
            <a:endParaRPr lang="en-US" sz="2600" dirty="0"/>
          </a:p>
        </p:txBody>
      </p:sp>
      <p:pic>
        <p:nvPicPr>
          <p:cNvPr id="15361" name="Picture 1" descr="Map 11.2 Germanic Kingdoms. Though German kings asserted authority over most of western Europe, German speaking peoples were most numerous east of the Rhine River. In most other areas, Celtic languages, for example,  Breton on this map, or languages derived from Latin predominated. Though the Germanic Anglo-Saxon tongue  increasingly supplanted Welsh and Scottish in Britain, the absolute number of Germanic settlers seems to have been  fairly limited."/>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9884" y="685800"/>
            <a:ext cx="6096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575884" y="6553200"/>
            <a:ext cx="1524000" cy="304800"/>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Map </a:t>
            </a:r>
            <a:r>
              <a:rPr lang="en-US" altLang="en-US" sz="1200" b="1" kern="1200" dirty="0" smtClean="0">
                <a:solidFill>
                  <a:srgbClr val="000000"/>
                </a:solidFill>
                <a:latin typeface="Arial" pitchFamily="34" charset="0"/>
                <a:ea typeface="ＭＳ Ｐゴシック" pitchFamily="34" charset="-128"/>
              </a:rPr>
              <a:t>10.2 p276</a:t>
            </a:r>
            <a:endParaRPr lang="en-US" dirty="0"/>
          </a:p>
        </p:txBody>
      </p:sp>
    </p:spTree>
    <p:extLst>
      <p:ext uri="{BB962C8B-B14F-4D97-AF65-F5344CB8AC3E}">
        <p14:creationId xmlns:p14="http://schemas.microsoft.com/office/powerpoint/2010/main" val="3693379124"/>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2077</TotalTime>
  <Words>1164</Words>
  <Application>Microsoft Office PowerPoint</Application>
  <PresentationFormat>On-screen Show (4:3)</PresentationFormat>
  <Paragraphs>140</Paragraphs>
  <Slides>21</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ＭＳ Ｐゴシック</vt:lpstr>
      <vt:lpstr>Arial</vt:lpstr>
      <vt:lpstr>Calibri</vt:lpstr>
      <vt:lpstr>Times New Roman</vt:lpstr>
      <vt:lpstr>Wingdings</vt:lpstr>
      <vt:lpstr>1_Lockard_topic</vt:lpstr>
      <vt:lpstr>Chapter 10 Christian Societies Emerge in Europe, 600-1200</vt:lpstr>
      <vt:lpstr>Boatbuilding Scene from the Bayeaux Tapestry</vt:lpstr>
      <vt:lpstr>The Byzantine Empire, 600–1200</vt:lpstr>
      <vt:lpstr>Byzantine Church</vt:lpstr>
      <vt:lpstr>Chronology of western and eastern Europe</vt:lpstr>
      <vt:lpstr>Early Medieval Europe, 600–1000</vt:lpstr>
      <vt:lpstr>Early Medieval Europe, 600–1000 continued</vt:lpstr>
      <vt:lpstr>The Spread of Christianity</vt:lpstr>
      <vt:lpstr>Germanic Kingdoms</vt:lpstr>
      <vt:lpstr>Viking Runestone</vt:lpstr>
      <vt:lpstr>Noblewoman Directing Construction of a Church</vt:lpstr>
      <vt:lpstr>The Western Church</vt:lpstr>
      <vt:lpstr>Iron Smelting</vt:lpstr>
      <vt:lpstr>Illustrated Manuscript from Monastic Library</vt:lpstr>
      <vt:lpstr>Kievan Russia and the Byzantine Empire in the Eleventh Century</vt:lpstr>
      <vt:lpstr>Kievan Russia, 900–1200</vt:lpstr>
      <vt:lpstr>Cathedral of Saint Dmitry in Vladimir</vt:lpstr>
      <vt:lpstr>The Crusades</vt:lpstr>
      <vt:lpstr>Western Europe Revives,  1000–1200</vt:lpstr>
      <vt:lpstr>The Crusades, 1095–1204</vt:lpstr>
      <vt:lpstr>Armored Knights in Battle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94</cp:revision>
  <dcterms:created xsi:type="dcterms:W3CDTF">2006-12-01T20:54:40Z</dcterms:created>
  <dcterms:modified xsi:type="dcterms:W3CDTF">2015-10-09T17:11:36Z</dcterms:modified>
</cp:coreProperties>
</file>